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1" r:id="rId6"/>
    <p:sldId id="260" r:id="rId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7DE5BC68-34D6-4CE5-A547-98600D236640}" type="datetimeFigureOut">
              <a:rPr lang="es-MX" smtClean="0"/>
              <a:t>30/04/2019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BABEABE-5150-42DB-A2EE-B6D9BCF623C1}"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E5BC68-34D6-4CE5-A547-98600D236640}" type="datetimeFigureOut">
              <a:rPr lang="es-MX" smtClean="0"/>
              <a:t>30/04/2019</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ABEABE-5150-42DB-A2EE-B6D9BCF623C1}"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Resultado de imagen para UNADM"/>
          <p:cNvPicPr>
            <a:picLocks noChangeAspect="1" noChangeArrowheads="1"/>
          </p:cNvPicPr>
          <p:nvPr/>
        </p:nvPicPr>
        <p:blipFill>
          <a:blip r:embed="rId2"/>
          <a:srcRect/>
          <a:stretch>
            <a:fillRect/>
          </a:stretch>
        </p:blipFill>
        <p:spPr bwMode="auto">
          <a:xfrm>
            <a:off x="928662" y="714356"/>
            <a:ext cx="7358114" cy="5429288"/>
          </a:xfrm>
          <a:prstGeom prst="rect">
            <a:avLst/>
          </a:prstGeom>
          <a:noFill/>
        </p:spPr>
      </p:pic>
      <p:sp>
        <p:nvSpPr>
          <p:cNvPr id="2" name="1 Título"/>
          <p:cNvSpPr>
            <a:spLocks noGrp="1"/>
          </p:cNvSpPr>
          <p:nvPr>
            <p:ph type="ctrTitle"/>
          </p:nvPr>
        </p:nvSpPr>
        <p:spPr>
          <a:xfrm>
            <a:off x="571472" y="500042"/>
            <a:ext cx="7772400" cy="1470025"/>
          </a:xfrm>
        </p:spPr>
        <p:txBody>
          <a:bodyPr/>
          <a:lstStyle/>
          <a:p>
            <a:r>
              <a:rPr lang="es-MX" b="1" dirty="0" smtClean="0"/>
              <a:t>NUTRICION APLICADA</a:t>
            </a:r>
            <a:endParaRPr lang="es-MX" b="1" dirty="0"/>
          </a:p>
        </p:txBody>
      </p:sp>
      <p:pic>
        <p:nvPicPr>
          <p:cNvPr id="1026" name="Picture 2" descr="C:\Program Files\Microsoft Office\MEDIA\CAGCAT10\j0217698.wmf"/>
          <p:cNvPicPr>
            <a:picLocks noChangeAspect="1" noChangeArrowheads="1"/>
          </p:cNvPicPr>
          <p:nvPr/>
        </p:nvPicPr>
        <p:blipFill>
          <a:blip r:embed="rId3"/>
          <a:srcRect/>
          <a:stretch>
            <a:fillRect/>
          </a:stretch>
        </p:blipFill>
        <p:spPr bwMode="auto">
          <a:xfrm>
            <a:off x="1000100" y="4572008"/>
            <a:ext cx="1747418" cy="1693469"/>
          </a:xfrm>
          <a:prstGeom prst="rect">
            <a:avLst/>
          </a:prstGeom>
          <a:noFill/>
        </p:spPr>
      </p:pic>
      <p:sp>
        <p:nvSpPr>
          <p:cNvPr id="1028" name="AutoShape 4" descr="Resultado de imagen para UNAD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030" name="AutoShape 6" descr="Resultado de imagen para UNAD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77500" lnSpcReduction="20000"/>
          </a:bodyPr>
          <a:lstStyle/>
          <a:p>
            <a:r>
              <a:rPr lang="es-MX" dirty="0"/>
              <a:t>El  modelo  educativo  de  la  Universidad  Abierta  y  a  Distancia  de  México  busca satisfacer  la  demanda  de  educación  superior  de  la  sociedad  mexicana  mediante  un plan  de  estudios  flexible.  En  el  centro  del  modelo  se  encuentra  el  estudiante,  pues es  la  persona  que  busca  y  administra  el  propio  proceso  de  aprendizaje.  Alrededor del  estudiante  se  encuentran  los  elementos  de  apoyo:  desde  la  labor  docente  hasta las  herramientas  tecnológicas  que,  entre  todos,  constituyen  el  ambiente  de aprendizaje.  El  alumno  interactúa  con  todos  los  agentes  y  elementos  internos  y externos  del  proceso  de  aprendizaje,  por  lo  que  todos  ellos  se  sitúan  alrededor, simbolizando  la  dinámica  entre  los componentes.</a:t>
            </a:r>
          </a:p>
          <a:p>
            <a:endParaRPr lang="es-MX" dirty="0"/>
          </a:p>
        </p:txBody>
      </p:sp>
      <p:pic>
        <p:nvPicPr>
          <p:cNvPr id="4" name="3 Imagen" descr="descarga.jpg"/>
          <p:cNvPicPr>
            <a:picLocks noChangeAspect="1"/>
          </p:cNvPicPr>
          <p:nvPr/>
        </p:nvPicPr>
        <p:blipFill>
          <a:blip r:embed="rId2"/>
          <a:stretch>
            <a:fillRect/>
          </a:stretch>
        </p:blipFill>
        <p:spPr>
          <a:xfrm>
            <a:off x="428596" y="214290"/>
            <a:ext cx="2286016" cy="1285860"/>
          </a:xfrm>
          <a:prstGeom prst="rect">
            <a:avLst/>
          </a:prstGeom>
        </p:spPr>
      </p:pic>
      <p:pic>
        <p:nvPicPr>
          <p:cNvPr id="5" name="4 Imagen" descr="c700x420.jpg"/>
          <p:cNvPicPr>
            <a:picLocks noChangeAspect="1"/>
          </p:cNvPicPr>
          <p:nvPr/>
        </p:nvPicPr>
        <p:blipFill>
          <a:blip r:embed="rId3" cstate="print"/>
          <a:stretch>
            <a:fillRect/>
          </a:stretch>
        </p:blipFill>
        <p:spPr>
          <a:xfrm>
            <a:off x="6786578" y="142852"/>
            <a:ext cx="2143140" cy="13220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MISION</a:t>
            </a:r>
            <a:endParaRPr lang="es-MX" dirty="0"/>
          </a:p>
        </p:txBody>
      </p:sp>
      <p:sp>
        <p:nvSpPr>
          <p:cNvPr id="3" name="2 Marcador de contenido"/>
          <p:cNvSpPr>
            <a:spLocks noGrp="1"/>
          </p:cNvSpPr>
          <p:nvPr>
            <p:ph idx="1"/>
          </p:nvPr>
        </p:nvSpPr>
        <p:spPr/>
        <p:txBody>
          <a:bodyPr>
            <a:normAutofit lnSpcReduction="10000"/>
          </a:bodyPr>
          <a:lstStyle/>
          <a:p>
            <a:r>
              <a:rPr lang="es-MX" dirty="0"/>
              <a:t>Formar profesionales del más alto nivel y en diversas áreas del conocimiento; éticos y con un sólido compromiso social hacia su comunidad; competitivos nacional e internacionalmente; con espíritu emprendedor y los conocimientos para que respondan a los avances de la ciencia y la tecnología, así como a las necesidades de desarrollo económico, político, social y cultural del país.</a:t>
            </a:r>
          </a:p>
          <a:p>
            <a:endParaRPr lang="es-MX" dirty="0"/>
          </a:p>
        </p:txBody>
      </p:sp>
      <p:pic>
        <p:nvPicPr>
          <p:cNvPr id="4" name="3 Imagen" descr="descarga.jpg"/>
          <p:cNvPicPr>
            <a:picLocks noChangeAspect="1"/>
          </p:cNvPicPr>
          <p:nvPr/>
        </p:nvPicPr>
        <p:blipFill>
          <a:blip r:embed="rId2"/>
          <a:stretch>
            <a:fillRect/>
          </a:stretch>
        </p:blipFill>
        <p:spPr>
          <a:xfrm>
            <a:off x="428596" y="214290"/>
            <a:ext cx="2286016" cy="1285860"/>
          </a:xfrm>
          <a:prstGeom prst="rect">
            <a:avLst/>
          </a:prstGeom>
        </p:spPr>
      </p:pic>
      <p:pic>
        <p:nvPicPr>
          <p:cNvPr id="5" name="4 Imagen" descr="c700x420.jpg"/>
          <p:cNvPicPr>
            <a:picLocks noChangeAspect="1"/>
          </p:cNvPicPr>
          <p:nvPr/>
        </p:nvPicPr>
        <p:blipFill>
          <a:blip r:embed="rId3" cstate="print"/>
          <a:stretch>
            <a:fillRect/>
          </a:stretch>
        </p:blipFill>
        <p:spPr>
          <a:xfrm>
            <a:off x="6786578" y="142852"/>
            <a:ext cx="2143140" cy="132202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VISION</a:t>
            </a:r>
            <a:endParaRPr lang="es-MX" dirty="0"/>
          </a:p>
        </p:txBody>
      </p:sp>
      <p:sp>
        <p:nvSpPr>
          <p:cNvPr id="3" name="2 Marcador de contenido"/>
          <p:cNvSpPr>
            <a:spLocks noGrp="1"/>
          </p:cNvSpPr>
          <p:nvPr>
            <p:ph idx="1"/>
          </p:nvPr>
        </p:nvSpPr>
        <p:spPr/>
        <p:txBody>
          <a:bodyPr>
            <a:normAutofit fontScale="85000" lnSpcReduction="20000"/>
          </a:bodyPr>
          <a:lstStyle/>
          <a:p>
            <a:r>
              <a:rPr lang="es-MX" dirty="0" smtClean="0"/>
              <a:t>Ser </a:t>
            </a:r>
            <a:r>
              <a:rPr lang="es-MX" dirty="0"/>
              <a:t>la institución líder de educación superior a distancia en los países de habla hispana, con un modelo educativo flexible e innovador y un amplio reconocimiento social, que promueva la preservación del medio ambiente, la generación de conocimiento y el desarrollo científico y tecnológico. Objetivo general Ampliar las oportunidades y atender la demanda de educación superior en todo el país, bajo criterios y estándares de calidad e innovación permanentes, con especial atención a las regiones y grupos que por diversas razones no tienen acceso a servicios educativos escolarizados</a:t>
            </a:r>
          </a:p>
          <a:p>
            <a:endParaRPr lang="es-MX" dirty="0"/>
          </a:p>
        </p:txBody>
      </p:sp>
      <p:pic>
        <p:nvPicPr>
          <p:cNvPr id="4" name="3 Imagen" descr="descarga.jpg"/>
          <p:cNvPicPr>
            <a:picLocks noChangeAspect="1"/>
          </p:cNvPicPr>
          <p:nvPr/>
        </p:nvPicPr>
        <p:blipFill>
          <a:blip r:embed="rId2"/>
          <a:stretch>
            <a:fillRect/>
          </a:stretch>
        </p:blipFill>
        <p:spPr>
          <a:xfrm>
            <a:off x="428596" y="214290"/>
            <a:ext cx="2286016" cy="1285860"/>
          </a:xfrm>
          <a:prstGeom prst="rect">
            <a:avLst/>
          </a:prstGeom>
        </p:spPr>
      </p:pic>
      <p:pic>
        <p:nvPicPr>
          <p:cNvPr id="5" name="4 Imagen" descr="c700x420.jpg"/>
          <p:cNvPicPr>
            <a:picLocks noChangeAspect="1"/>
          </p:cNvPicPr>
          <p:nvPr/>
        </p:nvPicPr>
        <p:blipFill>
          <a:blip r:embed="rId3" cstate="print"/>
          <a:stretch>
            <a:fillRect/>
          </a:stretch>
        </p:blipFill>
        <p:spPr>
          <a:xfrm>
            <a:off x="6786578" y="142852"/>
            <a:ext cx="2143140" cy="132202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PERFIL DE INGRESO</a:t>
            </a:r>
            <a:br>
              <a:rPr lang="es-MX" dirty="0" smtClean="0"/>
            </a:br>
            <a:endParaRPr lang="es-MX" dirty="0"/>
          </a:p>
        </p:txBody>
      </p:sp>
      <p:sp>
        <p:nvSpPr>
          <p:cNvPr id="3" name="2 Marcador de contenido"/>
          <p:cNvSpPr>
            <a:spLocks noGrp="1"/>
          </p:cNvSpPr>
          <p:nvPr>
            <p:ph idx="1"/>
          </p:nvPr>
        </p:nvSpPr>
        <p:spPr/>
        <p:txBody>
          <a:bodyPr>
            <a:normAutofit/>
          </a:bodyPr>
          <a:lstStyle/>
          <a:p>
            <a:pPr>
              <a:buNone/>
            </a:pPr>
            <a:r>
              <a:rPr lang="es-MX" dirty="0" smtClean="0"/>
              <a:t>.</a:t>
            </a:r>
            <a:r>
              <a:rPr lang="es-MX" dirty="0">
                <a:sym typeface="Symbol"/>
              </a:rPr>
              <a:t></a:t>
            </a:r>
            <a:r>
              <a:rPr lang="es-MX" dirty="0"/>
              <a:t> Capacidad de adaptación al auto-aprendizaje</a:t>
            </a:r>
          </a:p>
          <a:p>
            <a:pPr>
              <a:buNone/>
            </a:pPr>
            <a:r>
              <a:rPr lang="es-MX" dirty="0"/>
              <a:t>.</a:t>
            </a:r>
            <a:r>
              <a:rPr lang="es-MX" dirty="0">
                <a:sym typeface="Symbol"/>
              </a:rPr>
              <a:t></a:t>
            </a:r>
            <a:r>
              <a:rPr lang="es-MX" dirty="0"/>
              <a:t>  Interés en, e iniciativa para, la investigación</a:t>
            </a:r>
          </a:p>
          <a:p>
            <a:pPr>
              <a:buNone/>
            </a:pPr>
            <a:r>
              <a:rPr lang="es-MX" dirty="0"/>
              <a:t>.</a:t>
            </a:r>
            <a:r>
              <a:rPr lang="es-MX" dirty="0">
                <a:sym typeface="Symbol"/>
              </a:rPr>
              <a:t></a:t>
            </a:r>
            <a:r>
              <a:rPr lang="es-MX" dirty="0"/>
              <a:t>  Habilidad para la comunicación efectiva y el trabajo colaborativo</a:t>
            </a:r>
          </a:p>
          <a:p>
            <a:pPr>
              <a:buNone/>
            </a:pPr>
            <a:r>
              <a:rPr lang="es-MX" dirty="0"/>
              <a:t>.</a:t>
            </a:r>
            <a:r>
              <a:rPr lang="es-MX" dirty="0">
                <a:sym typeface="Symbol"/>
              </a:rPr>
              <a:t></a:t>
            </a:r>
            <a:r>
              <a:rPr lang="es-MX" dirty="0"/>
              <a:t>  Organización y alto sentido de compromiso</a:t>
            </a:r>
            <a:r>
              <a:rPr lang="es-MX" dirty="0" smtClean="0"/>
              <a:t>.</a:t>
            </a:r>
            <a:endParaRPr lang="es-MX" dirty="0"/>
          </a:p>
        </p:txBody>
      </p:sp>
      <p:pic>
        <p:nvPicPr>
          <p:cNvPr id="4" name="3 Imagen" descr="c700x420.jpg"/>
          <p:cNvPicPr>
            <a:picLocks noChangeAspect="1"/>
          </p:cNvPicPr>
          <p:nvPr/>
        </p:nvPicPr>
        <p:blipFill>
          <a:blip r:embed="rId2" cstate="print"/>
          <a:stretch>
            <a:fillRect/>
          </a:stretch>
        </p:blipFill>
        <p:spPr>
          <a:xfrm>
            <a:off x="6786578" y="142852"/>
            <a:ext cx="2143140" cy="1322026"/>
          </a:xfrm>
          <a:prstGeom prst="rect">
            <a:avLst/>
          </a:prstGeom>
        </p:spPr>
      </p:pic>
      <p:pic>
        <p:nvPicPr>
          <p:cNvPr id="5" name="4 Imagen" descr="descarga.jpg"/>
          <p:cNvPicPr>
            <a:picLocks noChangeAspect="1"/>
          </p:cNvPicPr>
          <p:nvPr/>
        </p:nvPicPr>
        <p:blipFill>
          <a:blip r:embed="rId3"/>
          <a:stretch>
            <a:fillRect/>
          </a:stretch>
        </p:blipFill>
        <p:spPr>
          <a:xfrm>
            <a:off x="428596" y="214290"/>
            <a:ext cx="1857388" cy="12858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PERFIL DE EGRESO</a:t>
            </a:r>
            <a:endParaRPr lang="es-MX" dirty="0"/>
          </a:p>
        </p:txBody>
      </p:sp>
      <p:sp>
        <p:nvSpPr>
          <p:cNvPr id="3" name="2 Marcador de contenido"/>
          <p:cNvSpPr>
            <a:spLocks noGrp="1"/>
          </p:cNvSpPr>
          <p:nvPr>
            <p:ph idx="1"/>
          </p:nvPr>
        </p:nvSpPr>
        <p:spPr/>
        <p:txBody>
          <a:bodyPr>
            <a:normAutofit fontScale="62500" lnSpcReduction="20000"/>
          </a:bodyPr>
          <a:lstStyle/>
          <a:p>
            <a:pPr>
              <a:buNone/>
            </a:pPr>
            <a:r>
              <a:rPr lang="es-MX" dirty="0">
                <a:sym typeface="Symbol"/>
              </a:rPr>
              <a:t></a:t>
            </a:r>
            <a:r>
              <a:rPr lang="es-MX" dirty="0"/>
              <a:t> Conocer, interpretar y analizar los problemas alimentarios y nutricionales considerando su </a:t>
            </a:r>
            <a:r>
              <a:rPr lang="es-MX" dirty="0" err="1"/>
              <a:t>multi</a:t>
            </a:r>
            <a:r>
              <a:rPr lang="es-MX" dirty="0"/>
              <a:t> causalidad, con una visión integradora desde lo biológico, social y cultural. </a:t>
            </a:r>
          </a:p>
          <a:p>
            <a:pPr>
              <a:buNone/>
            </a:pPr>
            <a:r>
              <a:rPr lang="es-MX" dirty="0">
                <a:sym typeface="Symbol"/>
              </a:rPr>
              <a:t></a:t>
            </a:r>
            <a:r>
              <a:rPr lang="es-MX" dirty="0"/>
              <a:t>  Detectar las necesidades y problemas nutricionales de los individuos, a través de la evaluación del estado nutricional en salud o enfermedad. </a:t>
            </a:r>
          </a:p>
          <a:p>
            <a:pPr>
              <a:buNone/>
            </a:pPr>
            <a:r>
              <a:rPr lang="es-MX" dirty="0">
                <a:sym typeface="Symbol"/>
              </a:rPr>
              <a:t></a:t>
            </a:r>
            <a:r>
              <a:rPr lang="es-MX" dirty="0"/>
              <a:t>  Brindar atención </a:t>
            </a:r>
            <a:r>
              <a:rPr lang="es-MX" dirty="0" err="1"/>
              <a:t>nutriológica</a:t>
            </a:r>
            <a:r>
              <a:rPr lang="es-MX" dirty="0"/>
              <a:t> con base en la valoración y diagnóstico oportuno considerando las características particulares de los pacientes. </a:t>
            </a:r>
          </a:p>
          <a:p>
            <a:pPr>
              <a:buNone/>
            </a:pPr>
            <a:r>
              <a:rPr lang="es-MX" dirty="0">
                <a:sym typeface="Symbol"/>
              </a:rPr>
              <a:t></a:t>
            </a:r>
            <a:r>
              <a:rPr lang="es-MX" dirty="0"/>
              <a:t>  Diseñar e implementar planes de alimentación, considerando las normas respecto a la promoción y educación nutricional vigentes, así como el contexto socioeconómico y cultural. </a:t>
            </a:r>
            <a:endParaRPr lang="es-MX" dirty="0" smtClean="0"/>
          </a:p>
          <a:p>
            <a:pPr>
              <a:buNone/>
            </a:pPr>
            <a:r>
              <a:rPr lang="es-MX" dirty="0" smtClean="0"/>
              <a:t> </a:t>
            </a:r>
            <a:r>
              <a:rPr lang="es-MX" dirty="0">
                <a:sym typeface="Symbol"/>
              </a:rPr>
              <a:t></a:t>
            </a:r>
            <a:r>
              <a:rPr lang="es-MX" dirty="0"/>
              <a:t>Realizar trabajo multidisciplinario para el desarrollo e implementación de programas sobre educación y orientación nutricional enfocados a mejorar el estado de salud de la población.  </a:t>
            </a:r>
            <a:endParaRPr lang="es-MX" dirty="0" smtClean="0"/>
          </a:p>
          <a:p>
            <a:pPr>
              <a:buNone/>
            </a:pPr>
            <a:r>
              <a:rPr lang="es-MX" dirty="0" smtClean="0">
                <a:sym typeface="Symbol"/>
              </a:rPr>
              <a:t></a:t>
            </a:r>
            <a:r>
              <a:rPr lang="es-MX" dirty="0"/>
              <a:t>Proponer y gestionar políticas públicas, planes y programas que respondan a la situación alimentaria y nutricional del individuo y la población.</a:t>
            </a:r>
          </a:p>
          <a:p>
            <a:endParaRPr lang="es-MX" dirty="0"/>
          </a:p>
        </p:txBody>
      </p:sp>
      <p:pic>
        <p:nvPicPr>
          <p:cNvPr id="4" name="3 Imagen" descr="descarga.jpg"/>
          <p:cNvPicPr>
            <a:picLocks noChangeAspect="1"/>
          </p:cNvPicPr>
          <p:nvPr/>
        </p:nvPicPr>
        <p:blipFill>
          <a:blip r:embed="rId2"/>
          <a:stretch>
            <a:fillRect/>
          </a:stretch>
        </p:blipFill>
        <p:spPr>
          <a:xfrm>
            <a:off x="428596" y="214290"/>
            <a:ext cx="1571636" cy="1285860"/>
          </a:xfrm>
          <a:prstGeom prst="rect">
            <a:avLst/>
          </a:prstGeom>
        </p:spPr>
      </p:pic>
      <p:pic>
        <p:nvPicPr>
          <p:cNvPr id="5" name="4 Imagen" descr="c700x420.jpg"/>
          <p:cNvPicPr>
            <a:picLocks noChangeAspect="1"/>
          </p:cNvPicPr>
          <p:nvPr/>
        </p:nvPicPr>
        <p:blipFill>
          <a:blip r:embed="rId3" cstate="print"/>
          <a:stretch>
            <a:fillRect/>
          </a:stretch>
        </p:blipFill>
        <p:spPr>
          <a:xfrm>
            <a:off x="6786578" y="142852"/>
            <a:ext cx="2143140" cy="1322026"/>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475</Words>
  <Application>Microsoft Office PowerPoint</Application>
  <PresentationFormat>Presentación en pantalla (4:3)</PresentationFormat>
  <Paragraphs>18</Paragraphs>
  <Slides>6</Slides>
  <Notes>0</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Tema de Office</vt:lpstr>
      <vt:lpstr>NUTRICION APLICADA</vt:lpstr>
      <vt:lpstr>Diapositiva 2</vt:lpstr>
      <vt:lpstr>MISION</vt:lpstr>
      <vt:lpstr>VISION</vt:lpstr>
      <vt:lpstr>PERFIL DE INGRESO </vt:lpstr>
      <vt:lpstr>PERFIL DE EGRESO</vt:lpstr>
    </vt:vector>
  </TitlesOfParts>
  <Company>FAMILIAR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NUTRICION APLICADA</dc:title>
  <dc:creator>HERNANDEZ Y RIOS</dc:creator>
  <cp:lastModifiedBy>HERNANDEZ Y RIOS</cp:lastModifiedBy>
  <cp:revision>1</cp:revision>
  <dcterms:created xsi:type="dcterms:W3CDTF">2019-05-01T00:23:38Z</dcterms:created>
  <dcterms:modified xsi:type="dcterms:W3CDTF">2019-05-01T00:33:38Z</dcterms:modified>
</cp:coreProperties>
</file>